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64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DE291E"/>
    <a:srgbClr val="2A83C3"/>
    <a:srgbClr val="1D4871"/>
    <a:srgbClr val="556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02" autoAdjust="0"/>
  </p:normalViewPr>
  <p:slideViewPr>
    <p:cSldViewPr snapToGrid="0"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F6C93-A151-BB44-9DE5-49C5D7F8EF0C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94AD-5E5A-C94E-BF48-4019BDCA6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1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64280-72B4-1740-925D-0904F21F337F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1F6B-6D77-9042-A42E-5E5DDDA54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6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F6B-6D77-9042-A42E-5E5DDDA546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9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F6B-6D77-9042-A42E-5E5DDDA546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F6B-6D77-9042-A42E-5E5DDDA546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3" name="Picture 2" descr="TitleBlue00001513052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71254" y="1355072"/>
            <a:ext cx="8495150" cy="4295982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4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Lucida Grande"/>
              <a:buChar char="-"/>
              <a:defRPr sz="20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 baseline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Bullet Text &amp;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71254" y="1355072"/>
            <a:ext cx="8495150" cy="4295982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4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Lucida Grande"/>
              <a:buChar char="-"/>
              <a:defRPr sz="20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49300" y="4436553"/>
            <a:ext cx="8394700" cy="7112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752111" y="4635297"/>
            <a:ext cx="8038952" cy="333285"/>
          </a:xfrm>
          <a:prstGeom prst="rect">
            <a:avLst/>
          </a:prstGeom>
        </p:spPr>
        <p:txBody>
          <a:bodyPr vert="horz" anchor="ctr"/>
          <a:lstStyle>
            <a:lvl1pPr algn="l">
              <a:buFontTx/>
              <a:buNone/>
              <a:defRPr sz="1800" b="1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2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95825" y="1373060"/>
            <a:ext cx="4070579" cy="427037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71254" y="1355072"/>
            <a:ext cx="4192091" cy="4295982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Arial"/>
              <a:buChar char="•"/>
              <a:defRPr sz="20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Lucida Grande"/>
              <a:buChar char="-"/>
              <a:defRPr sz="18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33322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" y="1344706"/>
            <a:ext cx="9144000" cy="431790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359648"/>
            <a:ext cx="9144000" cy="428811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rgbClr val="55606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752600"/>
            <a:ext cx="0" cy="3352800"/>
          </a:xfrm>
          <a:prstGeom prst="line">
            <a:avLst/>
          </a:prstGeom>
          <a:ln w="28575" cmpd="sng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71255" y="1627426"/>
            <a:ext cx="3920838" cy="3476775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Arial"/>
              <a:buChar char="•"/>
              <a:defRPr sz="20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Lucida Grande"/>
              <a:buChar char="-"/>
              <a:defRPr sz="18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50011" y="1615098"/>
            <a:ext cx="3904063" cy="3491275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Arial"/>
              <a:buChar char="•"/>
              <a:defRPr sz="20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Lucida Grande"/>
              <a:buChar char="-"/>
              <a:defRPr sz="18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86448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/ Header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752600"/>
            <a:ext cx="0" cy="3352800"/>
          </a:xfrm>
          <a:prstGeom prst="line">
            <a:avLst/>
          </a:prstGeom>
          <a:ln w="28575" cmpd="sng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246063" y="1318799"/>
            <a:ext cx="3946525" cy="4445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787830" y="1323252"/>
            <a:ext cx="3946525" cy="4445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1255" y="1726058"/>
            <a:ext cx="3920838" cy="3378143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Arial"/>
              <a:buChar char="•"/>
              <a:defRPr sz="20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Lucida Grande"/>
              <a:buChar char="-"/>
              <a:defRPr sz="18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850011" y="1714141"/>
            <a:ext cx="3904063" cy="3392231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Arial"/>
              <a:buChar char="•"/>
              <a:defRPr sz="2000" i="0">
                <a:solidFill>
                  <a:srgbClr val="55606C"/>
                </a:solidFill>
              </a:defRPr>
            </a:lvl1pPr>
            <a:lvl2pPr marL="687388" indent="-223838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Lucida Grande"/>
              <a:buChar char="-"/>
              <a:defRPr sz="1800">
                <a:solidFill>
                  <a:srgbClr val="55606C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defRPr sz="1600">
                <a:solidFill>
                  <a:srgbClr val="55606C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12217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/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84582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752600"/>
            <a:ext cx="0" cy="3352800"/>
          </a:xfrm>
          <a:prstGeom prst="line">
            <a:avLst/>
          </a:prstGeom>
          <a:ln w="28575" cmpd="sng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84582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85763" y="1755775"/>
            <a:ext cx="3810000" cy="16938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945960" y="1758750"/>
            <a:ext cx="3810000" cy="16938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85763" y="3709988"/>
            <a:ext cx="3810000" cy="1395412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160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958412" y="3712963"/>
            <a:ext cx="3810000" cy="1395412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160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5486400" cy="381000"/>
          </a:xfrm>
          <a:prstGeom prst="rect">
            <a:avLst/>
          </a:prstGeom>
        </p:spPr>
        <p:txBody>
          <a:bodyPr lIns="0" tIns="0" bIns="0"/>
          <a:lstStyle>
            <a:lvl1pPr algn="l">
              <a:defRPr sz="3200">
                <a:solidFill>
                  <a:srgbClr val="2A83C3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356659"/>
            <a:ext cx="6215530" cy="42911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rgbClr val="55606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758872"/>
            <a:ext cx="5486400" cy="261610"/>
          </a:xfrm>
          <a:prstGeom prst="rect">
            <a:avLst/>
          </a:prstGeom>
        </p:spPr>
        <p:txBody>
          <a:bodyPr wrap="square" lIns="0" bIns="0" anchor="b" anchorCtr="0">
            <a:spAutoFit/>
          </a:bodyPr>
          <a:lstStyle>
            <a:lvl1pPr algn="l">
              <a:defRPr sz="1400" b="0" i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62700" y="1355072"/>
            <a:ext cx="2627313" cy="4295982"/>
          </a:xfrm>
          <a:prstGeom prst="rect">
            <a:avLst/>
          </a:prstGeom>
        </p:spPr>
        <p:txBody>
          <a:bodyPr vert="horz"/>
          <a:lstStyle>
            <a:lvl1pPr marL="223838" indent="-223838" algn="l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2400" i="0">
                <a:solidFill>
                  <a:srgbClr val="2A83C3"/>
                </a:solidFill>
              </a:defRPr>
            </a:lvl1pPr>
            <a:lvl2pPr marL="457200" indent="-223838">
              <a:lnSpc>
                <a:spcPct val="100000"/>
              </a:lnSpc>
              <a:spcBef>
                <a:spcPts val="700"/>
              </a:spcBef>
              <a:buClrTx/>
              <a:buFont typeface="Lucida Grande"/>
              <a:buChar char="-"/>
              <a:defRPr sz="2000">
                <a:solidFill>
                  <a:srgbClr val="2A83C3"/>
                </a:solidFill>
              </a:defRPr>
            </a:lvl2pPr>
            <a:lvl3pPr marL="1143000" indent="-231775">
              <a:lnSpc>
                <a:spcPct val="100000"/>
              </a:lnSpc>
              <a:spcBef>
                <a:spcPts val="700"/>
              </a:spcBef>
              <a:buClrTx/>
              <a:defRPr sz="1800">
                <a:solidFill>
                  <a:srgbClr val="2A83C3"/>
                </a:solidFill>
              </a:defRPr>
            </a:lvl3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33DDCB8-C3DC-B746-8BDC-7242597E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2" name="Picture 1" descr="TitleGreen00001513052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99528" y="5873846"/>
            <a:ext cx="3630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b="0" i="0" dirty="0" smtClean="0">
                <a:solidFill>
                  <a:schemeClr val="bg1"/>
                </a:solidFill>
                <a:latin typeface="+mj-lt"/>
              </a:rPr>
              <a:t>Turn spending into savings with SciQuest</a:t>
            </a:r>
            <a:r>
              <a:rPr lang="en-US" sz="1400" b="0" i="0" baseline="0" dirty="0" smtClean="0">
                <a:solidFill>
                  <a:schemeClr val="bg1"/>
                </a:solidFill>
                <a:latin typeface="+mj-lt"/>
              </a:rPr>
              <a:t> business automation solutions. </a:t>
            </a:r>
            <a:r>
              <a:rPr lang="en-US" sz="1600" b="1" i="0" baseline="0" dirty="0" smtClean="0">
                <a:solidFill>
                  <a:schemeClr val="bg1"/>
                </a:solidFill>
                <a:latin typeface="+mj-lt"/>
              </a:rPr>
              <a:t>www.SciQuest.com</a:t>
            </a:r>
            <a:endParaRPr lang="en-US" sz="1600" b="1" i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5424755"/>
            <a:ext cx="9144000" cy="0"/>
          </a:xfrm>
          <a:prstGeom prst="line">
            <a:avLst/>
          </a:prstGeom>
          <a:ln>
            <a:solidFill>
              <a:srgbClr val="CC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WCYAbubbleLg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27" y="961661"/>
            <a:ext cx="5635349" cy="35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99528" y="5873846"/>
            <a:ext cx="3630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b="0" i="0" dirty="0" smtClean="0">
                <a:solidFill>
                  <a:schemeClr val="bg1"/>
                </a:solidFill>
                <a:latin typeface="+mj-lt"/>
              </a:rPr>
              <a:t>Turn spending into savings with SciQuest</a:t>
            </a:r>
            <a:r>
              <a:rPr lang="en-US" sz="1400" b="0" i="0" baseline="0" dirty="0" smtClean="0">
                <a:solidFill>
                  <a:schemeClr val="bg1"/>
                </a:solidFill>
                <a:latin typeface="+mj-lt"/>
              </a:rPr>
              <a:t> business automation solutions. </a:t>
            </a:r>
            <a:r>
              <a:rPr lang="en-US" sz="1600" b="1" i="0" baseline="0" dirty="0" smtClean="0">
                <a:solidFill>
                  <a:schemeClr val="bg1"/>
                </a:solidFill>
                <a:latin typeface="+mj-lt"/>
              </a:rPr>
              <a:t>www.SciQuest.com</a:t>
            </a:r>
            <a:endParaRPr lang="en-US" sz="1600" b="1" i="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5424755"/>
            <a:ext cx="9144000" cy="0"/>
          </a:xfrm>
          <a:prstGeom prst="line">
            <a:avLst/>
          </a:prstGeom>
          <a:ln>
            <a:solidFill>
              <a:srgbClr val="CC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CYABubbleBlan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57" y="949249"/>
            <a:ext cx="5694678" cy="356588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0103" y="2129393"/>
            <a:ext cx="4326535" cy="885109"/>
          </a:xfrm>
          <a:prstGeom prst="rect">
            <a:avLst/>
          </a:prstGeom>
          <a:ln>
            <a:noFill/>
          </a:ln>
        </p:spPr>
        <p:txBody>
          <a:bodyPr lIns="0" tIns="0" bIns="0"/>
          <a:lstStyle>
            <a:lvl1pPr algn="ctr">
              <a:lnSpc>
                <a:spcPct val="90000"/>
              </a:lnSpc>
              <a:defRPr sz="3600" b="0" i="0" spc="-150">
                <a:solidFill>
                  <a:srgbClr val="2A83C3"/>
                </a:solidFill>
                <a:latin typeface="+mj-lt"/>
              </a:defRPr>
            </a:lvl1pPr>
          </a:lstStyle>
          <a:p>
            <a:r>
              <a:rPr lang="en-US" dirty="0" smtClean="0"/>
              <a:t>custom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227BC-1EA7-4BE4-B249-7436F065A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09294C-898B-4F4F-9F51-A1B2ECA96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3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227BC-1EA7-4BE4-B249-7436F065A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09294C-898B-4F4F-9F51-A1B2ECA96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2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3" name="Picture 2" descr="TitleOrange00001513052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2" name="Picture 1" descr="TitleRed00001513052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2" name="Picture 1" descr="TitleBlueArrows00001277626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4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3" name="Picture 2" descr="TitleGreenArrows00001277626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4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2" name="Picture 1" descr="TitleRedArrows00001277626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4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3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 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m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661297"/>
            <a:ext cx="9144000" cy="219670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463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Qblue.jp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74" y="12330"/>
            <a:ext cx="2564686" cy="4660358"/>
          </a:xfrm>
          <a:prstGeom prst="rect">
            <a:avLst/>
          </a:prstGeom>
        </p:spPr>
      </p:pic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4" y="3215341"/>
            <a:ext cx="5928446" cy="1447800"/>
          </a:xfrm>
          <a:prstGeom prst="rect">
            <a:avLst/>
          </a:prstGeom>
        </p:spPr>
        <p:txBody>
          <a:bodyPr wrap="square" lIns="0" tIns="91440" rIns="0" bIns="0" anchor="ctr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6482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/>
            </a:lvl1pPr>
          </a:lstStyle>
          <a:p>
            <a:pPr lvl="0"/>
            <a:r>
              <a:rPr lang="en-US" dirty="0" smtClean="0"/>
              <a:t>with a brief title description or presentation date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26628" y="6121055"/>
            <a:ext cx="2943225" cy="268288"/>
          </a:xfrm>
          <a:prstGeom prst="rect">
            <a:avLst/>
          </a:prstGeom>
        </p:spPr>
        <p:txBody>
          <a:bodyPr vert="horz"/>
          <a:lstStyle>
            <a:lvl1pPr algn="l">
              <a:defRPr sz="1400" b="1" i="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40635" y="6344800"/>
            <a:ext cx="2987675" cy="223838"/>
          </a:xfrm>
          <a:prstGeom prst="rect">
            <a:avLst/>
          </a:prstGeom>
        </p:spPr>
        <p:txBody>
          <a:bodyPr vert="horz"/>
          <a:lstStyle>
            <a:lvl1pPr algn="l">
              <a:defRPr sz="1100" i="0"/>
            </a:lvl1pPr>
          </a:lstStyle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1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sho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747468" y="3652835"/>
            <a:ext cx="5425059" cy="0"/>
          </a:xfrm>
          <a:prstGeom prst="line">
            <a:avLst/>
          </a:prstGeom>
          <a:ln>
            <a:solidFill>
              <a:srgbClr val="CC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581400"/>
            <a:ext cx="5410200" cy="7620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600" b="0" i="0" baseline="0">
                <a:solidFill>
                  <a:srgbClr val="55606C"/>
                </a:solidFill>
              </a:defRPr>
            </a:lvl1pPr>
          </a:lstStyle>
          <a:p>
            <a:pPr lvl="0"/>
            <a:r>
              <a:rPr lang="en-US" dirty="0" smtClean="0"/>
              <a:t>with a summary message here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52400"/>
            <a:ext cx="5410200" cy="3429000"/>
          </a:xfrm>
          <a:prstGeom prst="rect">
            <a:avLst/>
          </a:prstGeom>
        </p:spPr>
        <p:txBody>
          <a:bodyPr wrap="square" lIns="0" tIns="0" rIns="0" bIns="91440" anchor="b" anchorCtr="0"/>
          <a:lstStyle>
            <a:lvl1pPr algn="r">
              <a:spcBef>
                <a:spcPts val="0"/>
              </a:spcBef>
              <a:defRPr sz="4000" b="0" i="0" cap="all" baseline="0">
                <a:solidFill>
                  <a:srgbClr val="5560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Will go Here</a:t>
            </a:r>
            <a:endParaRPr lang="en-US" dirty="0"/>
          </a:p>
        </p:txBody>
      </p:sp>
      <p:pic>
        <p:nvPicPr>
          <p:cNvPr id="7" name="Picture 6" descr="Qblue.jp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74" y="1232900"/>
            <a:ext cx="2564686" cy="46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77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28" r:id="rId8"/>
    <p:sldLayoutId id="2147483653" r:id="rId9"/>
    <p:sldLayoutId id="2147483721" r:id="rId10"/>
    <p:sldLayoutId id="2147483727" r:id="rId11"/>
    <p:sldLayoutId id="2147483724" r:id="rId12"/>
    <p:sldLayoutId id="2147483655" r:id="rId13"/>
    <p:sldLayoutId id="2147483662" r:id="rId14"/>
    <p:sldLayoutId id="2147483661" r:id="rId15"/>
    <p:sldLayoutId id="2147483660" r:id="rId16"/>
    <p:sldLayoutId id="2147483726" r:id="rId17"/>
    <p:sldLayoutId id="2147483654" r:id="rId18"/>
    <p:sldLayoutId id="2147483651" r:id="rId19"/>
    <p:sldLayoutId id="2147483723" r:id="rId20"/>
    <p:sldLayoutId id="2147483735" r:id="rId21"/>
    <p:sldLayoutId id="2147483736" r:id="rId22"/>
    <p:sldLayoutId id="2147483737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5000" kern="1200" cap="all" baseline="0">
          <a:solidFill>
            <a:srgbClr val="55606C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Tx/>
        <a:buNone/>
        <a:defRPr sz="2200" b="0" i="1" kern="1200" baseline="0">
          <a:solidFill>
            <a:schemeClr val="bg1"/>
          </a:solidFill>
          <a:latin typeface="+Sub Title Scree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1487" y="227178"/>
            <a:ext cx="8613909" cy="1046857"/>
          </a:xfrm>
        </p:spPr>
        <p:txBody>
          <a:bodyPr/>
          <a:lstStyle/>
          <a:p>
            <a:pPr algn="l"/>
            <a:r>
              <a:rPr lang="en-US" sz="4400" dirty="0" smtClean="0"/>
              <a:t>Hosted vs </a:t>
            </a:r>
            <a:r>
              <a:rPr lang="en-US" sz="4400" dirty="0" err="1" smtClean="0"/>
              <a:t>Punchout</a:t>
            </a:r>
            <a:r>
              <a:rPr lang="en-US" sz="4400" dirty="0" smtClean="0"/>
              <a:t> catalogs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DCB8-C3DC-B746-8BDC-7242597E91A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1087" y="6104216"/>
            <a:ext cx="6843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2" lvl="2" algn="ctr">
              <a:spcBef>
                <a:spcPct val="2000"/>
              </a:spcBef>
              <a:buClr>
                <a:srgbClr val="146BA8"/>
              </a:buClr>
            </a:pPr>
            <a:r>
              <a:rPr lang="en-US" sz="1600" dirty="0">
                <a:solidFill>
                  <a:schemeClr val="bg1"/>
                </a:solidFill>
                <a:latin typeface="+Sub Title Screen"/>
              </a:rPr>
              <a:t>Note: </a:t>
            </a:r>
            <a:r>
              <a:rPr lang="en-US" sz="1600" dirty="0" smtClean="0">
                <a:solidFill>
                  <a:schemeClr val="bg1"/>
                </a:solidFill>
                <a:latin typeface="+Sub Title Screen"/>
              </a:rPr>
              <a:t>Punchout functionality </a:t>
            </a:r>
            <a:r>
              <a:rPr lang="en-US" sz="1600" dirty="0">
                <a:solidFill>
                  <a:schemeClr val="bg1"/>
                </a:solidFill>
                <a:latin typeface="+Sub Title Screen"/>
              </a:rPr>
              <a:t>is dependent upon supplier capabilities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28852" y="1164651"/>
            <a:ext cx="4038600" cy="48768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234950" indent="-234950" algn="ctr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u="sng" kern="0" dirty="0" smtClean="0">
                <a:solidFill>
                  <a:schemeClr val="tx2"/>
                </a:solidFill>
                <a:latin typeface="Calibri" pitchFamily="34" charset="0"/>
              </a:rPr>
              <a:t>HOSTED CATALOGS</a:t>
            </a: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cap="all" spc="200" dirty="0">
                <a:solidFill>
                  <a:schemeClr val="tx2"/>
                </a:solidFill>
                <a:ea typeface="+mj-ea"/>
                <a:cs typeface="Arial"/>
              </a:rPr>
              <a:t>Pros: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Provides “one-stop shop” for shoppers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Supplier “Preferred Positioning”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Category Management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Organizational Favorites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Product comparisons among suppliers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Approval process for pricing 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Consistent search experience for shoppers</a:t>
            </a: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cap="all" spc="200" dirty="0">
                <a:solidFill>
                  <a:schemeClr val="tx2"/>
                </a:solidFill>
                <a:ea typeface="+mj-ea"/>
                <a:cs typeface="Arial"/>
              </a:rPr>
              <a:t>Cons: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Supplier responsible for delivering new product information to JAGGAER 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Content and pricing are static 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S&amp;H charges are not included</a:t>
            </a: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1600" kern="0" dirty="0" smtClean="0">
              <a:solidFill>
                <a:srgbClr val="146BA8"/>
              </a:solidFill>
              <a:latin typeface="Calibri" pitchFamily="34" charset="0"/>
            </a:endParaRP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1600" kern="0" dirty="0" smtClean="0">
              <a:solidFill>
                <a:srgbClr val="146BA8"/>
              </a:solidFill>
              <a:latin typeface="Calibri" pitchFamily="34" charset="0"/>
            </a:endParaRP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1600" kern="0" dirty="0" smtClean="0">
              <a:solidFill>
                <a:srgbClr val="146BA8"/>
              </a:solidFill>
              <a:latin typeface="Calibri" pitchFamily="34" charset="0"/>
            </a:endParaRP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en-US" sz="1600" kern="0" dirty="0" smtClean="0">
              <a:solidFill>
                <a:srgbClr val="146BA8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668442" y="1150556"/>
            <a:ext cx="4267200" cy="48768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234950" indent="-234950" algn="ctr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u="sng" kern="0" dirty="0" smtClean="0">
                <a:solidFill>
                  <a:schemeClr val="tx2"/>
                </a:solidFill>
                <a:latin typeface="Calibri" pitchFamily="34" charset="0"/>
              </a:rPr>
              <a:t>PUNCH-OUT CATALOGS</a:t>
            </a: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cap="all" spc="200" dirty="0">
                <a:solidFill>
                  <a:schemeClr val="tx2"/>
                </a:solidFill>
                <a:ea typeface="+mj-ea"/>
                <a:cs typeface="Arial"/>
              </a:rPr>
              <a:t>Cons: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Products not searchable within JAGGAER UI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No Supplier “Preferred Positioning”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No Category Management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No product comparisons among suppliers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No control/approval process for pricing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Temporary and volume discounts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Different experience for each supplier’s site</a:t>
            </a: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cap="all" spc="200" dirty="0">
                <a:solidFill>
                  <a:schemeClr val="tx2"/>
                </a:solidFill>
                <a:ea typeface="+mj-ea"/>
                <a:cs typeface="Arial"/>
              </a:rPr>
              <a:t>Pros: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New products listed sooner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Content and pricing are real-time</a:t>
            </a:r>
          </a:p>
          <a:p>
            <a:pPr marL="285750" indent="-2857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chemeClr val="tx2"/>
                </a:solidFill>
                <a:latin typeface="Calibri" pitchFamily="34" charset="0"/>
              </a:rPr>
              <a:t>Special website features available</a:t>
            </a:r>
          </a:p>
          <a:p>
            <a:pPr marL="234950" indent="-234950" fontAlgn="base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en-US" sz="1600" kern="0" dirty="0" smtClean="0">
              <a:solidFill>
                <a:srgbClr val="146BA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3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9400" y="194292"/>
            <a:ext cx="8235950" cy="1325563"/>
          </a:xfrm>
        </p:spPr>
        <p:txBody>
          <a:bodyPr/>
          <a:lstStyle/>
          <a:p>
            <a:pPr algn="l"/>
            <a:r>
              <a:rPr lang="en-US" sz="4400" dirty="0"/>
              <a:t>SMARTFIND (</a:t>
            </a:r>
            <a:r>
              <a:rPr lang="en-US" sz="4400" dirty="0"/>
              <a:t>Level </a:t>
            </a:r>
            <a:r>
              <a:rPr lang="en-US" sz="4400" dirty="0"/>
              <a:t>II Benefits) 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DCB8-C3DC-B746-8BDC-7242597E91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1088" y="6104216"/>
            <a:ext cx="64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2" lvl="2" algn="ctr">
              <a:spcBef>
                <a:spcPct val="2000"/>
              </a:spcBef>
              <a:buClr>
                <a:srgbClr val="146BA8"/>
              </a:buClr>
            </a:pPr>
            <a:r>
              <a:rPr lang="en-US" sz="1600" dirty="0">
                <a:solidFill>
                  <a:schemeClr val="bg1"/>
                </a:solidFill>
                <a:latin typeface="+Sub Title Screen"/>
              </a:rPr>
              <a:t>Note: Functionality is dependent upon supplier capabilities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0520" y="1115248"/>
            <a:ext cx="8462960" cy="5606228"/>
            <a:chOff x="300040" y="1143000"/>
            <a:chExt cx="8462960" cy="4876800"/>
          </a:xfrm>
        </p:grpSpPr>
        <p:sp>
          <p:nvSpPr>
            <p:cNvPr id="9" name="Rectangle 5"/>
            <p:cNvSpPr txBox="1">
              <a:spLocks noChangeArrowheads="1"/>
            </p:cNvSpPr>
            <p:nvPr/>
          </p:nvSpPr>
          <p:spPr>
            <a:xfrm>
              <a:off x="300040" y="1143000"/>
              <a:ext cx="4038600" cy="48768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/>
            <a:p>
              <a:pPr marL="234950" indent="-23495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u="sng" cap="all" spc="200" dirty="0">
                  <a:solidFill>
                    <a:schemeClr val="tx2"/>
                  </a:solidFill>
                  <a:ea typeface="+mj-ea"/>
                  <a:cs typeface="Arial"/>
                </a:rPr>
                <a:t>HOSTED CATALOGS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Pros: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Provides “one-stop shop” for shoppers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Supplier “Preferred Positioning”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Category Management</a:t>
              </a:r>
            </a:p>
            <a:p>
              <a:pPr marL="285750" indent="-285750" fontAlgn="base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Organizational Favorites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Product comparisons among suppliers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Approval process for pricing 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Consistent search experience for shoppers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Cons: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Supplier responsible for delivering new product information to </a:t>
              </a:r>
              <a:r>
                <a:rPr lang="en-US" sz="1400" kern="0" dirty="0" smtClean="0">
                  <a:solidFill>
                    <a:schemeClr val="tx2"/>
                  </a:solidFill>
                </a:rPr>
                <a:t>JAGGAER </a:t>
              </a:r>
              <a:endParaRPr lang="en-US" sz="1400" kern="0" dirty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Content and pricing are static 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S&amp;H charges are not included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</p:txBody>
        </p:sp>
        <p:sp>
          <p:nvSpPr>
            <p:cNvPr id="10" name="Rectangle 5"/>
            <p:cNvSpPr txBox="1">
              <a:spLocks noChangeArrowheads="1"/>
            </p:cNvSpPr>
            <p:nvPr/>
          </p:nvSpPr>
          <p:spPr>
            <a:xfrm>
              <a:off x="4495800" y="1143000"/>
              <a:ext cx="4267200" cy="48768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/>
            <a:p>
              <a:pPr marL="234950" indent="-23495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u="sng" cap="all" spc="200" dirty="0" smtClean="0">
                  <a:solidFill>
                    <a:schemeClr val="tx2"/>
                  </a:solidFill>
                  <a:ea typeface="+mj-ea"/>
                  <a:cs typeface="Arial"/>
                </a:rPr>
                <a:t>PUNCH-OUT </a:t>
              </a:r>
              <a:r>
                <a:rPr lang="en-US" sz="1400" b="1" u="sng" cap="all" spc="200" dirty="0">
                  <a:solidFill>
                    <a:schemeClr val="tx2"/>
                  </a:solidFill>
                  <a:ea typeface="+mj-ea"/>
                  <a:cs typeface="Arial"/>
                </a:rPr>
                <a:t>CATALOGS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Cons: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accent2"/>
                  </a:solidFill>
                </a:rPr>
                <a:t>Products not searchable within JAGGAER UI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accent2"/>
                  </a:solidFill>
                </a:rPr>
                <a:t>No Supplier “Preferred Positioning”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accent2"/>
                  </a:solidFill>
                </a:rPr>
                <a:t>No Category Management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accent2"/>
                  </a:solidFill>
                </a:rPr>
                <a:t>No product comparisons among suppliers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tx2"/>
                  </a:solidFill>
                </a:rPr>
                <a:t>No control/approval process for pricing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Temporary and volume </a:t>
              </a:r>
              <a:r>
                <a:rPr lang="en-US" sz="1400" kern="0" dirty="0" smtClean="0">
                  <a:solidFill>
                    <a:schemeClr val="tx2"/>
                  </a:solidFill>
                </a:rPr>
                <a:t>discounts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tx2"/>
                  </a:solidFill>
                </a:rPr>
                <a:t>Different experience for each supplier’s site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Pros: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New products listed sooner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Content and pricing are real-time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Special website features available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848520" y="2419202"/>
              <a:ext cx="2854062" cy="2157108"/>
            </a:xfrm>
            <a:prstGeom prst="star7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Level II Punch-out bridges these gaps!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251200" y="2441297"/>
              <a:ext cx="1244600" cy="877887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96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0350" y="188382"/>
            <a:ext cx="8174830" cy="1325563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SMARTFIND (</a:t>
            </a:r>
            <a:r>
              <a:rPr lang="en-US" sz="4400" dirty="0"/>
              <a:t>Live </a:t>
            </a:r>
            <a:r>
              <a:rPr lang="en-US" sz="4400" dirty="0" smtClean="0"/>
              <a:t>Price Benefits) 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DCB8-C3DC-B746-8BDC-7242597E91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1088" y="6104216"/>
            <a:ext cx="64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2" lvl="2" algn="ctr">
              <a:spcBef>
                <a:spcPct val="2000"/>
              </a:spcBef>
              <a:buClr>
                <a:srgbClr val="146BA8"/>
              </a:buClr>
            </a:pPr>
            <a:r>
              <a:rPr lang="en-US" sz="1600" dirty="0">
                <a:solidFill>
                  <a:schemeClr val="bg1"/>
                </a:solidFill>
                <a:latin typeface="+Sub Title Screen"/>
              </a:rPr>
              <a:t>Note: Functionality is dependent upon supplier capabilities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0520" y="1227416"/>
            <a:ext cx="8462960" cy="4876800"/>
            <a:chOff x="300040" y="1143000"/>
            <a:chExt cx="8462960" cy="4876800"/>
          </a:xfrm>
        </p:grpSpPr>
        <p:sp>
          <p:nvSpPr>
            <p:cNvPr id="9" name="Rectangle 5"/>
            <p:cNvSpPr txBox="1">
              <a:spLocks noChangeArrowheads="1"/>
            </p:cNvSpPr>
            <p:nvPr/>
          </p:nvSpPr>
          <p:spPr>
            <a:xfrm>
              <a:off x="300040" y="1143000"/>
              <a:ext cx="4038600" cy="48768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/>
            <a:p>
              <a:pPr marL="234950" indent="-23495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u="sng" cap="all" spc="200" dirty="0">
                  <a:solidFill>
                    <a:schemeClr val="tx2"/>
                  </a:solidFill>
                  <a:ea typeface="+mj-ea"/>
                  <a:cs typeface="Arial"/>
                </a:rPr>
                <a:t>HOSTED CATALOGS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Pros: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Provides “one-stop shop” for shoppers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Supplier “Preferred Positioning”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Category Management</a:t>
              </a:r>
            </a:p>
            <a:p>
              <a:pPr marL="285750" indent="-285750" fontAlgn="base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Organizational Favorites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Product comparisons among suppliers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strike="sngStrike" kern="0" dirty="0">
                  <a:solidFill>
                    <a:schemeClr val="accent2"/>
                  </a:solidFill>
                </a:rPr>
                <a:t>Approval process for pricing 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Consistent search experience for shoppers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Cons: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Supplier responsible for delivering new product information to </a:t>
              </a:r>
              <a:r>
                <a:rPr lang="en-US" sz="1400" kern="0" dirty="0" smtClean="0">
                  <a:solidFill>
                    <a:schemeClr val="tx2"/>
                  </a:solidFill>
                </a:rPr>
                <a:t>JAGGAER </a:t>
              </a:r>
              <a:endParaRPr lang="en-US" sz="1400" kern="0" dirty="0">
                <a:solidFill>
                  <a:schemeClr val="tx2"/>
                </a:solidFill>
              </a:endParaRP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accent2"/>
                  </a:solidFill>
                </a:rPr>
                <a:t>Content </a:t>
              </a:r>
              <a:r>
                <a:rPr lang="en-US" sz="1400" strike="sngStrike" kern="0" dirty="0">
                  <a:solidFill>
                    <a:schemeClr val="accent2"/>
                  </a:solidFill>
                </a:rPr>
                <a:t>and pricing </a:t>
              </a:r>
              <a:r>
                <a:rPr lang="en-US" sz="1400" kern="0" dirty="0">
                  <a:solidFill>
                    <a:schemeClr val="accent2"/>
                  </a:solidFill>
                </a:rPr>
                <a:t>are static 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S&amp;H charges are not included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</p:txBody>
        </p:sp>
        <p:sp>
          <p:nvSpPr>
            <p:cNvPr id="10" name="Rectangle 5"/>
            <p:cNvSpPr txBox="1">
              <a:spLocks noChangeArrowheads="1"/>
            </p:cNvSpPr>
            <p:nvPr/>
          </p:nvSpPr>
          <p:spPr>
            <a:xfrm>
              <a:off x="4495800" y="1143000"/>
              <a:ext cx="4267200" cy="48768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/>
            <a:p>
              <a:pPr marL="234950" indent="-234950"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u="sng" cap="all" spc="200" dirty="0" smtClean="0">
                  <a:solidFill>
                    <a:schemeClr val="tx2"/>
                  </a:solidFill>
                  <a:ea typeface="+mj-ea"/>
                  <a:cs typeface="Arial"/>
                </a:rPr>
                <a:t>PUNCH-OUT </a:t>
              </a:r>
              <a:r>
                <a:rPr lang="en-US" sz="1400" b="1" u="sng" cap="all" spc="200" dirty="0">
                  <a:solidFill>
                    <a:schemeClr val="tx2"/>
                  </a:solidFill>
                  <a:ea typeface="+mj-ea"/>
                  <a:cs typeface="Arial"/>
                </a:rPr>
                <a:t>CATALOGS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Cons: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Products not searchable within </a:t>
              </a:r>
              <a:r>
                <a:rPr lang="en-US" sz="1400" kern="0" dirty="0" smtClean="0">
                  <a:solidFill>
                    <a:schemeClr val="tx2"/>
                  </a:solidFill>
                </a:rPr>
                <a:t>JAGGAER </a:t>
              </a:r>
              <a:r>
                <a:rPr lang="en-US" sz="1400" kern="0" dirty="0">
                  <a:solidFill>
                    <a:schemeClr val="tx2"/>
                  </a:solidFill>
                </a:rPr>
                <a:t>UI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No Supplier “Preferred Positioning”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No Category Management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No product comparisons among suppliers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tx2"/>
                  </a:solidFill>
                </a:rPr>
                <a:t>No control/approval process for pricing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Temporary and volume </a:t>
              </a:r>
              <a:r>
                <a:rPr lang="en-US" sz="1400" kern="0" dirty="0" smtClean="0">
                  <a:solidFill>
                    <a:schemeClr val="tx2"/>
                  </a:solidFill>
                </a:rPr>
                <a:t>discounts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chemeClr val="tx2"/>
                  </a:solidFill>
                </a:rPr>
                <a:t>Different experience for each supplier’s site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cap="all" spc="200" dirty="0">
                  <a:solidFill>
                    <a:schemeClr val="tx2"/>
                  </a:solidFill>
                  <a:ea typeface="+mj-ea"/>
                  <a:cs typeface="Arial"/>
                </a:rPr>
                <a:t>Pros: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New products listed sooner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Content and pricing are real-time</a:t>
              </a:r>
            </a:p>
            <a:p>
              <a:pPr marL="285750" indent="-2857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1400" kern="0" dirty="0">
                  <a:solidFill>
                    <a:schemeClr val="tx2"/>
                  </a:solidFill>
                </a:rPr>
                <a:t>Special website features available</a:t>
              </a:r>
            </a:p>
            <a:p>
              <a:pPr marL="234950" indent="-234950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Font typeface="+mj-lt"/>
                <a:buAutoNum type="arabicPeriod"/>
              </a:pPr>
              <a:endParaRPr lang="en-US" sz="1400" kern="0" dirty="0" smtClean="0">
                <a:solidFill>
                  <a:srgbClr val="146BA8"/>
                </a:solidFill>
                <a:latin typeface="Calibri" pitchFamily="34" charset="0"/>
              </a:endParaRPr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4836320" y="2414934"/>
              <a:ext cx="2876287" cy="2411317"/>
            </a:xfrm>
            <a:prstGeom prst="star7">
              <a:avLst>
                <a:gd name="adj" fmla="val 36840"/>
                <a:gd name="hf" fmla="val 102572"/>
                <a:gd name="vf" fmla="val 10521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Live Price </a:t>
              </a:r>
              <a:r>
                <a:rPr lang="en-US" sz="1600" b="1" dirty="0">
                  <a:solidFill>
                    <a:prstClr val="white"/>
                  </a:solidFill>
                </a:rPr>
                <a:t>allows for </a:t>
              </a:r>
              <a:r>
                <a:rPr lang="en-US" sz="1600" b="1" dirty="0" smtClean="0">
                  <a:solidFill>
                    <a:prstClr val="white"/>
                  </a:solidFill>
                </a:rPr>
                <a:t>dynamic </a:t>
              </a:r>
              <a:r>
                <a:rPr lang="en-US" sz="1600" b="1" dirty="0">
                  <a:solidFill>
                    <a:prstClr val="white"/>
                  </a:solidFill>
                </a:rPr>
                <a:t>pricing in a hosted catalog!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077633" y="4026610"/>
              <a:ext cx="2044700" cy="100778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30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Quest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iQuest Fonts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389</Words>
  <Application>Microsoft Office PowerPoint</Application>
  <PresentationFormat>On-screen Show (4:3)</PresentationFormat>
  <Paragraphs>99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+Sub Title Screen</vt:lpstr>
      <vt:lpstr>Lucida Grande</vt:lpstr>
      <vt:lpstr>Calibri</vt:lpstr>
      <vt:lpstr>Wingdings</vt:lpstr>
      <vt:lpstr>Oswald</vt:lpstr>
      <vt:lpstr>Arial</vt:lpstr>
      <vt:lpstr>SciQuest - Blue</vt:lpstr>
      <vt:lpstr>Hosted vs Punchout catalogs</vt:lpstr>
      <vt:lpstr>SMARTFIND (Level II Benefits) </vt:lpstr>
      <vt:lpstr>SMARTFIND (Live Price Benefits)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SciQuest Master PowerPoint Presentation</dc:title>
  <dc:creator>Michelle Boehmke</dc:creator>
  <cp:lastModifiedBy>Suzanne Christopher</cp:lastModifiedBy>
  <cp:revision>168</cp:revision>
  <dcterms:created xsi:type="dcterms:W3CDTF">2013-01-28T16:34:01Z</dcterms:created>
  <dcterms:modified xsi:type="dcterms:W3CDTF">2017-12-20T15:54:02Z</dcterms:modified>
</cp:coreProperties>
</file>